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56" r:id="rId3"/>
    <p:sldId id="258" r:id="rId4"/>
    <p:sldId id="260" r:id="rId5"/>
    <p:sldId id="257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8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845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495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8106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3766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7762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0108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741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9119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363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358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8821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30E08-997D-45B5-A389-EAB1C64F5174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8EF06-9BFC-490E-9E8C-C94CE9B627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4861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5" Type="http://schemas.openxmlformats.org/officeDocument/2006/relationships/image" Target="../media/image24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24" Type="http://schemas.openxmlformats.org/officeDocument/2006/relationships/image" Target="../media/image23.pn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B6528338-A5AE-BE56-3662-FE1A64DA9FA8}"/>
              </a:ext>
            </a:extLst>
          </p:cNvPr>
          <p:cNvSpPr txBox="1"/>
          <p:nvPr/>
        </p:nvSpPr>
        <p:spPr>
          <a:xfrm>
            <a:off x="3608306" y="6400800"/>
            <a:ext cx="1927387" cy="369332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r>
              <a:rPr lang="de-DE" dirty="0"/>
              <a:t>Eigene Darstellung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74C3C296-532E-1104-D244-176CE679F2C6}"/>
              </a:ext>
            </a:extLst>
          </p:cNvPr>
          <p:cNvGrpSpPr/>
          <p:nvPr/>
        </p:nvGrpSpPr>
        <p:grpSpPr>
          <a:xfrm>
            <a:off x="985421" y="87868"/>
            <a:ext cx="6999631" cy="6770132"/>
            <a:chOff x="11082065" y="5511732"/>
            <a:chExt cx="8275605" cy="8033780"/>
          </a:xfrm>
        </p:grpSpPr>
        <p:grpSp>
          <p:nvGrpSpPr>
            <p:cNvPr id="22" name="Grafik 20" descr="Erdkugel: Amerika mit einfarbiger Füllung">
              <a:extLst>
                <a:ext uri="{FF2B5EF4-FFF2-40B4-BE49-F238E27FC236}">
                  <a16:creationId xmlns:a16="http://schemas.microsoft.com/office/drawing/2014/main" id="{CBAB0545-C924-49EC-BFE1-810F7C13FA97}"/>
                </a:ext>
              </a:extLst>
            </p:cNvPr>
            <p:cNvGrpSpPr/>
            <p:nvPr/>
          </p:nvGrpSpPr>
          <p:grpSpPr>
            <a:xfrm>
              <a:off x="11082065" y="5511732"/>
              <a:ext cx="8275605" cy="8033780"/>
              <a:chOff x="12367348" y="8695480"/>
              <a:chExt cx="2763981" cy="2763981"/>
            </a:xfrm>
            <a:solidFill>
              <a:schemeClr val="accent6">
                <a:alpha val="40000"/>
              </a:schemeClr>
            </a:solidFill>
          </p:grpSpPr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E5939748-9732-6400-71EC-E5859D56A588}"/>
                  </a:ext>
                </a:extLst>
              </p:cNvPr>
              <p:cNvSpPr/>
              <p:nvPr/>
            </p:nvSpPr>
            <p:spPr>
              <a:xfrm>
                <a:off x="12367348" y="8695480"/>
                <a:ext cx="2763981" cy="2763981"/>
              </a:xfrm>
              <a:custGeom>
                <a:avLst/>
                <a:gdLst>
                  <a:gd name="connsiteX0" fmla="*/ 1381991 w 2763981"/>
                  <a:gd name="connsiteY0" fmla="*/ 0 h 2763981"/>
                  <a:gd name="connsiteX1" fmla="*/ 0 w 2763981"/>
                  <a:gd name="connsiteY1" fmla="*/ 1381991 h 2763981"/>
                  <a:gd name="connsiteX2" fmla="*/ 1381991 w 2763981"/>
                  <a:gd name="connsiteY2" fmla="*/ 2763982 h 2763981"/>
                  <a:gd name="connsiteX3" fmla="*/ 2763982 w 2763981"/>
                  <a:gd name="connsiteY3" fmla="*/ 1381991 h 2763981"/>
                  <a:gd name="connsiteX4" fmla="*/ 1381991 w 2763981"/>
                  <a:gd name="connsiteY4" fmla="*/ 0 h 2763981"/>
                  <a:gd name="connsiteX5" fmla="*/ 145473 w 2763981"/>
                  <a:gd name="connsiteY5" fmla="*/ 1381991 h 2763981"/>
                  <a:gd name="connsiteX6" fmla="*/ 472786 w 2763981"/>
                  <a:gd name="connsiteY6" fmla="*/ 545523 h 2763981"/>
                  <a:gd name="connsiteX7" fmla="*/ 545523 w 2763981"/>
                  <a:gd name="connsiteY7" fmla="*/ 618259 h 2763981"/>
                  <a:gd name="connsiteX8" fmla="*/ 545523 w 2763981"/>
                  <a:gd name="connsiteY8" fmla="*/ 847379 h 2763981"/>
                  <a:gd name="connsiteX9" fmla="*/ 560070 w 2763981"/>
                  <a:gd name="connsiteY9" fmla="*/ 891020 h 2763981"/>
                  <a:gd name="connsiteX10" fmla="*/ 800100 w 2763981"/>
                  <a:gd name="connsiteY10" fmla="*/ 1200150 h 2763981"/>
                  <a:gd name="connsiteX11" fmla="*/ 818284 w 2763981"/>
                  <a:gd name="connsiteY11" fmla="*/ 1181966 h 2763981"/>
                  <a:gd name="connsiteX12" fmla="*/ 825558 w 2763981"/>
                  <a:gd name="connsiteY12" fmla="*/ 1138324 h 2763981"/>
                  <a:gd name="connsiteX13" fmla="*/ 781916 w 2763981"/>
                  <a:gd name="connsiteY13" fmla="*/ 1065588 h 2763981"/>
                  <a:gd name="connsiteX14" fmla="*/ 825558 w 2763981"/>
                  <a:gd name="connsiteY14" fmla="*/ 1011035 h 2763981"/>
                  <a:gd name="connsiteX15" fmla="*/ 847379 w 2763981"/>
                  <a:gd name="connsiteY15" fmla="*/ 1029219 h 2763981"/>
                  <a:gd name="connsiteX16" fmla="*/ 967393 w 2763981"/>
                  <a:gd name="connsiteY16" fmla="*/ 1265613 h 2763981"/>
                  <a:gd name="connsiteX17" fmla="*/ 1029219 w 2763981"/>
                  <a:gd name="connsiteY17" fmla="*/ 1320165 h 2763981"/>
                  <a:gd name="connsiteX18" fmla="*/ 1189239 w 2763981"/>
                  <a:gd name="connsiteY18" fmla="*/ 1374717 h 2763981"/>
                  <a:gd name="connsiteX19" fmla="*/ 1211060 w 2763981"/>
                  <a:gd name="connsiteY19" fmla="*/ 1392901 h 2763981"/>
                  <a:gd name="connsiteX20" fmla="*/ 1221971 w 2763981"/>
                  <a:gd name="connsiteY20" fmla="*/ 1411085 h 2763981"/>
                  <a:gd name="connsiteX21" fmla="*/ 1287434 w 2763981"/>
                  <a:gd name="connsiteY21" fmla="*/ 1451090 h 2763981"/>
                  <a:gd name="connsiteX22" fmla="*/ 1331075 w 2763981"/>
                  <a:gd name="connsiteY22" fmla="*/ 1451090 h 2763981"/>
                  <a:gd name="connsiteX23" fmla="*/ 1360170 w 2763981"/>
                  <a:gd name="connsiteY23" fmla="*/ 1465638 h 2763981"/>
                  <a:gd name="connsiteX24" fmla="*/ 1407449 w 2763981"/>
                  <a:gd name="connsiteY24" fmla="*/ 1534737 h 2763981"/>
                  <a:gd name="connsiteX25" fmla="*/ 1451090 w 2763981"/>
                  <a:gd name="connsiteY25" fmla="*/ 1563832 h 2763981"/>
                  <a:gd name="connsiteX26" fmla="*/ 1527464 w 2763981"/>
                  <a:gd name="connsiteY26" fmla="*/ 1582016 h 2763981"/>
                  <a:gd name="connsiteX27" fmla="*/ 1552921 w 2763981"/>
                  <a:gd name="connsiteY27" fmla="*/ 1629294 h 2763981"/>
                  <a:gd name="connsiteX28" fmla="*/ 1494732 w 2763981"/>
                  <a:gd name="connsiteY28" fmla="*/ 1771130 h 2763981"/>
                  <a:gd name="connsiteX29" fmla="*/ 1712941 w 2763981"/>
                  <a:gd name="connsiteY29" fmla="*/ 2134812 h 2763981"/>
                  <a:gd name="connsiteX30" fmla="*/ 1680210 w 2763981"/>
                  <a:gd name="connsiteY30" fmla="*/ 2571230 h 2763981"/>
                  <a:gd name="connsiteX31" fmla="*/ 1385628 w 2763981"/>
                  <a:gd name="connsiteY31" fmla="*/ 2607598 h 2763981"/>
                  <a:gd name="connsiteX32" fmla="*/ 145473 w 2763981"/>
                  <a:gd name="connsiteY32" fmla="*/ 1381991 h 2763981"/>
                  <a:gd name="connsiteX33" fmla="*/ 1847503 w 2763981"/>
                  <a:gd name="connsiteY33" fmla="*/ 2527588 h 2763981"/>
                  <a:gd name="connsiteX34" fmla="*/ 2109354 w 2763981"/>
                  <a:gd name="connsiteY34" fmla="*/ 2291195 h 2763981"/>
                  <a:gd name="connsiteX35" fmla="*/ 2182091 w 2763981"/>
                  <a:gd name="connsiteY35" fmla="*/ 2109354 h 2763981"/>
                  <a:gd name="connsiteX36" fmla="*/ 2436668 w 2763981"/>
                  <a:gd name="connsiteY36" fmla="*/ 1854777 h 2763981"/>
                  <a:gd name="connsiteX37" fmla="*/ 2182091 w 2763981"/>
                  <a:gd name="connsiteY37" fmla="*/ 1672936 h 2763981"/>
                  <a:gd name="connsiteX38" fmla="*/ 1745673 w 2763981"/>
                  <a:gd name="connsiteY38" fmla="*/ 1454727 h 2763981"/>
                  <a:gd name="connsiteX39" fmla="*/ 1563832 w 2763981"/>
                  <a:gd name="connsiteY39" fmla="*/ 1527464 h 2763981"/>
                  <a:gd name="connsiteX40" fmla="*/ 1491095 w 2763981"/>
                  <a:gd name="connsiteY40" fmla="*/ 1491095 h 2763981"/>
                  <a:gd name="connsiteX41" fmla="*/ 1491095 w 2763981"/>
                  <a:gd name="connsiteY41" fmla="*/ 1381991 h 2763981"/>
                  <a:gd name="connsiteX42" fmla="*/ 1454727 w 2763981"/>
                  <a:gd name="connsiteY42" fmla="*/ 1345623 h 2763981"/>
                  <a:gd name="connsiteX43" fmla="*/ 1381991 w 2763981"/>
                  <a:gd name="connsiteY43" fmla="*/ 1345623 h 2763981"/>
                  <a:gd name="connsiteX44" fmla="*/ 1381991 w 2763981"/>
                  <a:gd name="connsiteY44" fmla="*/ 1236518 h 2763981"/>
                  <a:gd name="connsiteX45" fmla="*/ 1345623 w 2763981"/>
                  <a:gd name="connsiteY45" fmla="*/ 1200150 h 2763981"/>
                  <a:gd name="connsiteX46" fmla="*/ 1309254 w 2763981"/>
                  <a:gd name="connsiteY46" fmla="*/ 1200150 h 2763981"/>
                  <a:gd name="connsiteX47" fmla="*/ 1269249 w 2763981"/>
                  <a:gd name="connsiteY47" fmla="*/ 1225608 h 2763981"/>
                  <a:gd name="connsiteX48" fmla="*/ 1163782 w 2763981"/>
                  <a:gd name="connsiteY48" fmla="*/ 1196513 h 2763981"/>
                  <a:gd name="connsiteX49" fmla="*/ 1127414 w 2763981"/>
                  <a:gd name="connsiteY49" fmla="*/ 1123777 h 2763981"/>
                  <a:gd name="connsiteX50" fmla="*/ 1309254 w 2763981"/>
                  <a:gd name="connsiteY50" fmla="*/ 978304 h 2763981"/>
                  <a:gd name="connsiteX51" fmla="*/ 1389264 w 2763981"/>
                  <a:gd name="connsiteY51" fmla="*/ 978304 h 2763981"/>
                  <a:gd name="connsiteX52" fmla="*/ 1425633 w 2763981"/>
                  <a:gd name="connsiteY52" fmla="*/ 1007399 h 2763981"/>
                  <a:gd name="connsiteX53" fmla="*/ 1447453 w 2763981"/>
                  <a:gd name="connsiteY53" fmla="*/ 1098319 h 2763981"/>
                  <a:gd name="connsiteX54" fmla="*/ 1483822 w 2763981"/>
                  <a:gd name="connsiteY54" fmla="*/ 1127414 h 2763981"/>
                  <a:gd name="connsiteX55" fmla="*/ 1498369 w 2763981"/>
                  <a:gd name="connsiteY55" fmla="*/ 1127414 h 2763981"/>
                  <a:gd name="connsiteX56" fmla="*/ 1534737 w 2763981"/>
                  <a:gd name="connsiteY56" fmla="*/ 1098319 h 2763981"/>
                  <a:gd name="connsiteX57" fmla="*/ 1560195 w 2763981"/>
                  <a:gd name="connsiteY57" fmla="*/ 963757 h 2763981"/>
                  <a:gd name="connsiteX58" fmla="*/ 1574742 w 2763981"/>
                  <a:gd name="connsiteY58" fmla="*/ 931025 h 2763981"/>
                  <a:gd name="connsiteX59" fmla="*/ 1676573 w 2763981"/>
                  <a:gd name="connsiteY59" fmla="*/ 803737 h 2763981"/>
                  <a:gd name="connsiteX60" fmla="*/ 1760220 w 2763981"/>
                  <a:gd name="connsiteY60" fmla="*/ 763732 h 2763981"/>
                  <a:gd name="connsiteX61" fmla="*/ 1854777 w 2763981"/>
                  <a:gd name="connsiteY61" fmla="*/ 763732 h 2763981"/>
                  <a:gd name="connsiteX62" fmla="*/ 1891145 w 2763981"/>
                  <a:gd name="connsiteY62" fmla="*/ 727364 h 2763981"/>
                  <a:gd name="connsiteX63" fmla="*/ 1891145 w 2763981"/>
                  <a:gd name="connsiteY63" fmla="*/ 690995 h 2763981"/>
                  <a:gd name="connsiteX64" fmla="*/ 1880235 w 2763981"/>
                  <a:gd name="connsiteY64" fmla="*/ 680085 h 2763981"/>
                  <a:gd name="connsiteX65" fmla="*/ 1905693 w 2763981"/>
                  <a:gd name="connsiteY65" fmla="*/ 618259 h 2763981"/>
                  <a:gd name="connsiteX66" fmla="*/ 1927513 w 2763981"/>
                  <a:gd name="connsiteY66" fmla="*/ 618259 h 2763981"/>
                  <a:gd name="connsiteX67" fmla="*/ 1963882 w 2763981"/>
                  <a:gd name="connsiteY67" fmla="*/ 654627 h 2763981"/>
                  <a:gd name="connsiteX68" fmla="*/ 2000250 w 2763981"/>
                  <a:gd name="connsiteY68" fmla="*/ 690995 h 2763981"/>
                  <a:gd name="connsiteX69" fmla="*/ 2036618 w 2763981"/>
                  <a:gd name="connsiteY69" fmla="*/ 690995 h 2763981"/>
                  <a:gd name="connsiteX70" fmla="*/ 2058439 w 2763981"/>
                  <a:gd name="connsiteY70" fmla="*/ 596438 h 2763981"/>
                  <a:gd name="connsiteX71" fmla="*/ 2025707 w 2763981"/>
                  <a:gd name="connsiteY71" fmla="*/ 516428 h 2763981"/>
                  <a:gd name="connsiteX72" fmla="*/ 1716578 w 2763981"/>
                  <a:gd name="connsiteY72" fmla="*/ 330950 h 2763981"/>
                  <a:gd name="connsiteX73" fmla="*/ 1698394 w 2763981"/>
                  <a:gd name="connsiteY73" fmla="*/ 327314 h 2763981"/>
                  <a:gd name="connsiteX74" fmla="*/ 1636568 w 2763981"/>
                  <a:gd name="connsiteY74" fmla="*/ 327314 h 2763981"/>
                  <a:gd name="connsiteX75" fmla="*/ 1563832 w 2763981"/>
                  <a:gd name="connsiteY75" fmla="*/ 400050 h 2763981"/>
                  <a:gd name="connsiteX76" fmla="*/ 1563832 w 2763981"/>
                  <a:gd name="connsiteY76" fmla="*/ 436418 h 2763981"/>
                  <a:gd name="connsiteX77" fmla="*/ 1527464 w 2763981"/>
                  <a:gd name="connsiteY77" fmla="*/ 472786 h 2763981"/>
                  <a:gd name="connsiteX78" fmla="*/ 1491095 w 2763981"/>
                  <a:gd name="connsiteY78" fmla="*/ 472786 h 2763981"/>
                  <a:gd name="connsiteX79" fmla="*/ 1454727 w 2763981"/>
                  <a:gd name="connsiteY79" fmla="*/ 436418 h 2763981"/>
                  <a:gd name="connsiteX80" fmla="*/ 1345623 w 2763981"/>
                  <a:gd name="connsiteY80" fmla="*/ 436418 h 2763981"/>
                  <a:gd name="connsiteX81" fmla="*/ 1309254 w 2763981"/>
                  <a:gd name="connsiteY81" fmla="*/ 400050 h 2763981"/>
                  <a:gd name="connsiteX82" fmla="*/ 1309254 w 2763981"/>
                  <a:gd name="connsiteY82" fmla="*/ 309130 h 2763981"/>
                  <a:gd name="connsiteX83" fmla="*/ 1323802 w 2763981"/>
                  <a:gd name="connsiteY83" fmla="*/ 280035 h 2763981"/>
                  <a:gd name="connsiteX84" fmla="*/ 1556558 w 2763981"/>
                  <a:gd name="connsiteY84" fmla="*/ 181841 h 2763981"/>
                  <a:gd name="connsiteX85" fmla="*/ 1592926 w 2763981"/>
                  <a:gd name="connsiteY85" fmla="*/ 243667 h 2763981"/>
                  <a:gd name="connsiteX86" fmla="*/ 1618384 w 2763981"/>
                  <a:gd name="connsiteY86" fmla="*/ 254577 h 2763981"/>
                  <a:gd name="connsiteX87" fmla="*/ 1709304 w 2763981"/>
                  <a:gd name="connsiteY87" fmla="*/ 254577 h 2763981"/>
                  <a:gd name="connsiteX88" fmla="*/ 1745673 w 2763981"/>
                  <a:gd name="connsiteY88" fmla="*/ 218209 h 2763981"/>
                  <a:gd name="connsiteX89" fmla="*/ 1745673 w 2763981"/>
                  <a:gd name="connsiteY89" fmla="*/ 200025 h 2763981"/>
                  <a:gd name="connsiteX90" fmla="*/ 2618509 w 2763981"/>
                  <a:gd name="connsiteY90" fmla="*/ 1381991 h 2763981"/>
                  <a:gd name="connsiteX91" fmla="*/ 1847503 w 2763981"/>
                  <a:gd name="connsiteY91" fmla="*/ 2527588 h 2763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2763981" h="2763981">
                    <a:moveTo>
                      <a:pt x="1381991" y="0"/>
                    </a:moveTo>
                    <a:cubicBezTo>
                      <a:pt x="618259" y="0"/>
                      <a:pt x="0" y="618259"/>
                      <a:pt x="0" y="1381991"/>
                    </a:cubicBezTo>
                    <a:cubicBezTo>
                      <a:pt x="0" y="2145723"/>
                      <a:pt x="618259" y="2763982"/>
                      <a:pt x="1381991" y="2763982"/>
                    </a:cubicBezTo>
                    <a:cubicBezTo>
                      <a:pt x="2145723" y="2763982"/>
                      <a:pt x="2763982" y="2145723"/>
                      <a:pt x="2763982" y="1381991"/>
                    </a:cubicBezTo>
                    <a:cubicBezTo>
                      <a:pt x="2763982" y="618259"/>
                      <a:pt x="2145723" y="0"/>
                      <a:pt x="1381991" y="0"/>
                    </a:cubicBezTo>
                    <a:close/>
                    <a:moveTo>
                      <a:pt x="145473" y="1381991"/>
                    </a:moveTo>
                    <a:cubicBezTo>
                      <a:pt x="145473" y="1058314"/>
                      <a:pt x="269125" y="767369"/>
                      <a:pt x="472786" y="545523"/>
                    </a:cubicBezTo>
                    <a:cubicBezTo>
                      <a:pt x="505518" y="563707"/>
                      <a:pt x="538249" y="592801"/>
                      <a:pt x="545523" y="618259"/>
                    </a:cubicBezTo>
                    <a:lnTo>
                      <a:pt x="545523" y="847379"/>
                    </a:lnTo>
                    <a:cubicBezTo>
                      <a:pt x="545523" y="861926"/>
                      <a:pt x="549160" y="880110"/>
                      <a:pt x="560070" y="891020"/>
                    </a:cubicBezTo>
                    <a:lnTo>
                      <a:pt x="800100" y="1200150"/>
                    </a:lnTo>
                    <a:lnTo>
                      <a:pt x="818284" y="1181966"/>
                    </a:lnTo>
                    <a:cubicBezTo>
                      <a:pt x="829194" y="1171055"/>
                      <a:pt x="832831" y="1152871"/>
                      <a:pt x="825558" y="1138324"/>
                    </a:cubicBezTo>
                    <a:lnTo>
                      <a:pt x="781916" y="1065588"/>
                    </a:lnTo>
                    <a:cubicBezTo>
                      <a:pt x="763732" y="1036493"/>
                      <a:pt x="792826" y="1000125"/>
                      <a:pt x="825558" y="1011035"/>
                    </a:cubicBezTo>
                    <a:cubicBezTo>
                      <a:pt x="836468" y="1014672"/>
                      <a:pt x="843742" y="1021946"/>
                      <a:pt x="847379" y="1029219"/>
                    </a:cubicBezTo>
                    <a:lnTo>
                      <a:pt x="967393" y="1265613"/>
                    </a:lnTo>
                    <a:cubicBezTo>
                      <a:pt x="981941" y="1291070"/>
                      <a:pt x="1003762" y="1312891"/>
                      <a:pt x="1029219" y="1320165"/>
                    </a:cubicBezTo>
                    <a:lnTo>
                      <a:pt x="1189239" y="1374717"/>
                    </a:lnTo>
                    <a:cubicBezTo>
                      <a:pt x="1200150" y="1378354"/>
                      <a:pt x="1207424" y="1385628"/>
                      <a:pt x="1211060" y="1392901"/>
                    </a:cubicBezTo>
                    <a:lnTo>
                      <a:pt x="1221971" y="1411085"/>
                    </a:lnTo>
                    <a:cubicBezTo>
                      <a:pt x="1232881" y="1436543"/>
                      <a:pt x="1258339" y="1451090"/>
                      <a:pt x="1287434" y="1451090"/>
                    </a:cubicBezTo>
                    <a:lnTo>
                      <a:pt x="1331075" y="1451090"/>
                    </a:lnTo>
                    <a:cubicBezTo>
                      <a:pt x="1341986" y="1451090"/>
                      <a:pt x="1352896" y="1458364"/>
                      <a:pt x="1360170" y="1465638"/>
                    </a:cubicBezTo>
                    <a:lnTo>
                      <a:pt x="1407449" y="1534737"/>
                    </a:lnTo>
                    <a:cubicBezTo>
                      <a:pt x="1418359" y="1549284"/>
                      <a:pt x="1432906" y="1560195"/>
                      <a:pt x="1451090" y="1563832"/>
                    </a:cubicBezTo>
                    <a:lnTo>
                      <a:pt x="1527464" y="1582016"/>
                    </a:lnTo>
                    <a:cubicBezTo>
                      <a:pt x="1549284" y="1585653"/>
                      <a:pt x="1560195" y="1611110"/>
                      <a:pt x="1552921" y="1629294"/>
                    </a:cubicBezTo>
                    <a:cubicBezTo>
                      <a:pt x="1552921" y="1629294"/>
                      <a:pt x="1494732" y="1687484"/>
                      <a:pt x="1494732" y="1771130"/>
                    </a:cubicBezTo>
                    <a:cubicBezTo>
                      <a:pt x="1494732" y="2011160"/>
                      <a:pt x="1712941" y="2080260"/>
                      <a:pt x="1712941" y="2134812"/>
                    </a:cubicBezTo>
                    <a:cubicBezTo>
                      <a:pt x="1712941" y="2283922"/>
                      <a:pt x="1691120" y="2491220"/>
                      <a:pt x="1680210" y="2571230"/>
                    </a:cubicBezTo>
                    <a:cubicBezTo>
                      <a:pt x="1585653" y="2593051"/>
                      <a:pt x="1487459" y="2607598"/>
                      <a:pt x="1385628" y="2607598"/>
                    </a:cubicBezTo>
                    <a:cubicBezTo>
                      <a:pt x="701906" y="2618509"/>
                      <a:pt x="145473" y="2062076"/>
                      <a:pt x="145473" y="1381991"/>
                    </a:cubicBezTo>
                    <a:close/>
                    <a:moveTo>
                      <a:pt x="1847503" y="2527588"/>
                    </a:moveTo>
                    <a:cubicBezTo>
                      <a:pt x="1927513" y="2458489"/>
                      <a:pt x="2062076" y="2342111"/>
                      <a:pt x="2109354" y="2291195"/>
                    </a:cubicBezTo>
                    <a:cubicBezTo>
                      <a:pt x="2171180" y="2222096"/>
                      <a:pt x="2182091" y="2109354"/>
                      <a:pt x="2182091" y="2109354"/>
                    </a:cubicBezTo>
                    <a:cubicBezTo>
                      <a:pt x="2182091" y="2109354"/>
                      <a:pt x="2436668" y="2040255"/>
                      <a:pt x="2436668" y="1854777"/>
                    </a:cubicBezTo>
                    <a:cubicBezTo>
                      <a:pt x="2436668" y="1727488"/>
                      <a:pt x="2182091" y="1672936"/>
                      <a:pt x="2182091" y="1672936"/>
                    </a:cubicBezTo>
                    <a:cubicBezTo>
                      <a:pt x="2138449" y="1531100"/>
                      <a:pt x="1923877" y="1454727"/>
                      <a:pt x="1745673" y="1454727"/>
                    </a:cubicBezTo>
                    <a:cubicBezTo>
                      <a:pt x="1705668" y="1454727"/>
                      <a:pt x="1563832" y="1527464"/>
                      <a:pt x="1563832" y="1527464"/>
                    </a:cubicBezTo>
                    <a:lnTo>
                      <a:pt x="1491095" y="1491095"/>
                    </a:lnTo>
                    <a:lnTo>
                      <a:pt x="1491095" y="1381991"/>
                    </a:lnTo>
                    <a:cubicBezTo>
                      <a:pt x="1491095" y="1360170"/>
                      <a:pt x="1476548" y="1345623"/>
                      <a:pt x="1454727" y="1345623"/>
                    </a:cubicBezTo>
                    <a:lnTo>
                      <a:pt x="1381991" y="1345623"/>
                    </a:lnTo>
                    <a:lnTo>
                      <a:pt x="1381991" y="1236518"/>
                    </a:lnTo>
                    <a:cubicBezTo>
                      <a:pt x="1381991" y="1214697"/>
                      <a:pt x="1367443" y="1200150"/>
                      <a:pt x="1345623" y="1200150"/>
                    </a:cubicBezTo>
                    <a:lnTo>
                      <a:pt x="1309254" y="1200150"/>
                    </a:lnTo>
                    <a:lnTo>
                      <a:pt x="1269249" y="1225608"/>
                    </a:lnTo>
                    <a:cubicBezTo>
                      <a:pt x="1232881" y="1251065"/>
                      <a:pt x="1181966" y="1236518"/>
                      <a:pt x="1163782" y="1196513"/>
                    </a:cubicBezTo>
                    <a:cubicBezTo>
                      <a:pt x="1163782" y="1196513"/>
                      <a:pt x="1127414" y="1145598"/>
                      <a:pt x="1127414" y="1123777"/>
                    </a:cubicBezTo>
                    <a:cubicBezTo>
                      <a:pt x="1127414" y="967393"/>
                      <a:pt x="1309254" y="978304"/>
                      <a:pt x="1309254" y="978304"/>
                    </a:cubicBezTo>
                    <a:lnTo>
                      <a:pt x="1389264" y="978304"/>
                    </a:lnTo>
                    <a:cubicBezTo>
                      <a:pt x="1407449" y="978304"/>
                      <a:pt x="1421996" y="989214"/>
                      <a:pt x="1425633" y="1007399"/>
                    </a:cubicBezTo>
                    <a:lnTo>
                      <a:pt x="1447453" y="1098319"/>
                    </a:lnTo>
                    <a:cubicBezTo>
                      <a:pt x="1451090" y="1112866"/>
                      <a:pt x="1465638" y="1127414"/>
                      <a:pt x="1483822" y="1127414"/>
                    </a:cubicBezTo>
                    <a:lnTo>
                      <a:pt x="1498369" y="1127414"/>
                    </a:lnTo>
                    <a:cubicBezTo>
                      <a:pt x="1516553" y="1127414"/>
                      <a:pt x="1531100" y="1116503"/>
                      <a:pt x="1534737" y="1098319"/>
                    </a:cubicBezTo>
                    <a:lnTo>
                      <a:pt x="1560195" y="963757"/>
                    </a:lnTo>
                    <a:cubicBezTo>
                      <a:pt x="1563832" y="952846"/>
                      <a:pt x="1567468" y="941936"/>
                      <a:pt x="1574742" y="931025"/>
                    </a:cubicBezTo>
                    <a:lnTo>
                      <a:pt x="1676573" y="803737"/>
                    </a:lnTo>
                    <a:cubicBezTo>
                      <a:pt x="1698394" y="778279"/>
                      <a:pt x="1727488" y="763732"/>
                      <a:pt x="1760220" y="763732"/>
                    </a:cubicBezTo>
                    <a:lnTo>
                      <a:pt x="1854777" y="763732"/>
                    </a:lnTo>
                    <a:cubicBezTo>
                      <a:pt x="1876598" y="763732"/>
                      <a:pt x="1891145" y="749184"/>
                      <a:pt x="1891145" y="727364"/>
                    </a:cubicBezTo>
                    <a:lnTo>
                      <a:pt x="1891145" y="690995"/>
                    </a:lnTo>
                    <a:lnTo>
                      <a:pt x="1880235" y="680085"/>
                    </a:lnTo>
                    <a:cubicBezTo>
                      <a:pt x="1858414" y="658264"/>
                      <a:pt x="1872961" y="618259"/>
                      <a:pt x="1905693" y="618259"/>
                    </a:cubicBezTo>
                    <a:lnTo>
                      <a:pt x="1927513" y="618259"/>
                    </a:lnTo>
                    <a:cubicBezTo>
                      <a:pt x="1949334" y="618259"/>
                      <a:pt x="1963882" y="632806"/>
                      <a:pt x="1963882" y="654627"/>
                    </a:cubicBezTo>
                    <a:cubicBezTo>
                      <a:pt x="1963882" y="676448"/>
                      <a:pt x="1978429" y="690995"/>
                      <a:pt x="2000250" y="690995"/>
                    </a:cubicBezTo>
                    <a:lnTo>
                      <a:pt x="2036618" y="690995"/>
                    </a:lnTo>
                    <a:lnTo>
                      <a:pt x="2058439" y="596438"/>
                    </a:lnTo>
                    <a:cubicBezTo>
                      <a:pt x="2065713" y="563707"/>
                      <a:pt x="2051165" y="534612"/>
                      <a:pt x="2025707" y="516428"/>
                    </a:cubicBezTo>
                    <a:lnTo>
                      <a:pt x="1716578" y="330950"/>
                    </a:lnTo>
                    <a:cubicBezTo>
                      <a:pt x="1712941" y="327314"/>
                      <a:pt x="1705668" y="327314"/>
                      <a:pt x="1698394" y="327314"/>
                    </a:cubicBezTo>
                    <a:lnTo>
                      <a:pt x="1636568" y="327314"/>
                    </a:lnTo>
                    <a:cubicBezTo>
                      <a:pt x="1596563" y="327314"/>
                      <a:pt x="1563832" y="360045"/>
                      <a:pt x="1563832" y="400050"/>
                    </a:cubicBezTo>
                    <a:lnTo>
                      <a:pt x="1563832" y="436418"/>
                    </a:lnTo>
                    <a:cubicBezTo>
                      <a:pt x="1563832" y="458239"/>
                      <a:pt x="1549284" y="472786"/>
                      <a:pt x="1527464" y="472786"/>
                    </a:cubicBezTo>
                    <a:lnTo>
                      <a:pt x="1491095" y="472786"/>
                    </a:lnTo>
                    <a:lnTo>
                      <a:pt x="1454727" y="436418"/>
                    </a:lnTo>
                    <a:lnTo>
                      <a:pt x="1345623" y="436418"/>
                    </a:lnTo>
                    <a:cubicBezTo>
                      <a:pt x="1323802" y="436418"/>
                      <a:pt x="1309254" y="421871"/>
                      <a:pt x="1309254" y="400050"/>
                    </a:cubicBezTo>
                    <a:lnTo>
                      <a:pt x="1309254" y="309130"/>
                    </a:lnTo>
                    <a:cubicBezTo>
                      <a:pt x="1309254" y="298219"/>
                      <a:pt x="1312891" y="287309"/>
                      <a:pt x="1323802" y="280035"/>
                    </a:cubicBezTo>
                    <a:lnTo>
                      <a:pt x="1556558" y="181841"/>
                    </a:lnTo>
                    <a:lnTo>
                      <a:pt x="1592926" y="243667"/>
                    </a:lnTo>
                    <a:cubicBezTo>
                      <a:pt x="1600200" y="250940"/>
                      <a:pt x="1607474" y="254577"/>
                      <a:pt x="1618384" y="254577"/>
                    </a:cubicBezTo>
                    <a:lnTo>
                      <a:pt x="1709304" y="254577"/>
                    </a:lnTo>
                    <a:cubicBezTo>
                      <a:pt x="1731125" y="254577"/>
                      <a:pt x="1745673" y="240030"/>
                      <a:pt x="1745673" y="218209"/>
                    </a:cubicBezTo>
                    <a:lnTo>
                      <a:pt x="1745673" y="200025"/>
                    </a:lnTo>
                    <a:cubicBezTo>
                      <a:pt x="2251190" y="356408"/>
                      <a:pt x="2618509" y="825558"/>
                      <a:pt x="2618509" y="1381991"/>
                    </a:cubicBezTo>
                    <a:cubicBezTo>
                      <a:pt x="2618509" y="1898419"/>
                      <a:pt x="2298469" y="2342111"/>
                      <a:pt x="1847503" y="2527588"/>
                    </a:cubicBezTo>
                    <a:close/>
                  </a:path>
                </a:pathLst>
              </a:custGeom>
              <a:grpFill/>
              <a:ln w="36314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64585" tIns="32292" rIns="64585" bIns="3229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271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CED64C9E-5575-F85C-7CE4-3BC0158127C3}"/>
                  </a:ext>
                </a:extLst>
              </p:cNvPr>
              <p:cNvSpPr/>
              <p:nvPr/>
            </p:nvSpPr>
            <p:spPr>
              <a:xfrm>
                <a:off x="14319250" y="10112516"/>
                <a:ext cx="373276" cy="124634"/>
              </a:xfrm>
              <a:custGeom>
                <a:avLst/>
                <a:gdLst>
                  <a:gd name="connsiteX0" fmla="*/ 347819 w 373276"/>
                  <a:gd name="connsiteY0" fmla="*/ 60917 h 124634"/>
                  <a:gd name="connsiteX1" fmla="*/ 173252 w 373276"/>
                  <a:gd name="connsiteY1" fmla="*/ 2728 h 124634"/>
                  <a:gd name="connsiteX2" fmla="*/ 133247 w 373276"/>
                  <a:gd name="connsiteY2" fmla="*/ 2728 h 124634"/>
                  <a:gd name="connsiteX3" fmla="*/ 9595 w 373276"/>
                  <a:gd name="connsiteY3" fmla="*/ 31822 h 124634"/>
                  <a:gd name="connsiteX4" fmla="*/ 9595 w 373276"/>
                  <a:gd name="connsiteY4" fmla="*/ 68190 h 124634"/>
                  <a:gd name="connsiteX5" fmla="*/ 176888 w 373276"/>
                  <a:gd name="connsiteY5" fmla="*/ 68190 h 124634"/>
                  <a:gd name="connsiteX6" fmla="*/ 202346 w 373276"/>
                  <a:gd name="connsiteY6" fmla="*/ 71827 h 124634"/>
                  <a:gd name="connsiteX7" fmla="*/ 329635 w 373276"/>
                  <a:gd name="connsiteY7" fmla="*/ 122743 h 124634"/>
                  <a:gd name="connsiteX8" fmla="*/ 373277 w 373276"/>
                  <a:gd name="connsiteY8" fmla="*/ 93648 h 124634"/>
                  <a:gd name="connsiteX9" fmla="*/ 347819 w 373276"/>
                  <a:gd name="connsiteY9" fmla="*/ 60917 h 124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3276" h="124634">
                    <a:moveTo>
                      <a:pt x="347819" y="60917"/>
                    </a:moveTo>
                    <a:lnTo>
                      <a:pt x="173252" y="2728"/>
                    </a:lnTo>
                    <a:cubicBezTo>
                      <a:pt x="158704" y="-909"/>
                      <a:pt x="147794" y="-909"/>
                      <a:pt x="133247" y="2728"/>
                    </a:cubicBezTo>
                    <a:lnTo>
                      <a:pt x="9595" y="31822"/>
                    </a:lnTo>
                    <a:cubicBezTo>
                      <a:pt x="-1316" y="39096"/>
                      <a:pt x="-4952" y="53643"/>
                      <a:pt x="9595" y="68190"/>
                    </a:cubicBezTo>
                    <a:lnTo>
                      <a:pt x="176888" y="68190"/>
                    </a:lnTo>
                    <a:cubicBezTo>
                      <a:pt x="187799" y="68190"/>
                      <a:pt x="195073" y="68190"/>
                      <a:pt x="202346" y="71827"/>
                    </a:cubicBezTo>
                    <a:lnTo>
                      <a:pt x="329635" y="122743"/>
                    </a:lnTo>
                    <a:cubicBezTo>
                      <a:pt x="351456" y="130016"/>
                      <a:pt x="373277" y="115469"/>
                      <a:pt x="373277" y="93648"/>
                    </a:cubicBezTo>
                    <a:cubicBezTo>
                      <a:pt x="373277" y="79101"/>
                      <a:pt x="362366" y="64554"/>
                      <a:pt x="347819" y="60917"/>
                    </a:cubicBezTo>
                    <a:close/>
                  </a:path>
                </a:pathLst>
              </a:custGeom>
              <a:grpFill/>
              <a:ln w="36314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64585" tIns="32292" rIns="64585" bIns="3229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271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</p:grpSp>
        <p:pic>
          <p:nvPicPr>
            <p:cNvPr id="23" name="Grafik 22" descr="Offene Hand mit Pflanze mit einfarbiger Füllung">
              <a:extLst>
                <a:ext uri="{FF2B5EF4-FFF2-40B4-BE49-F238E27FC236}">
                  <a16:creationId xmlns:a16="http://schemas.microsoft.com/office/drawing/2014/main" id="{2B45DDEC-E02E-2589-3B15-3C6E8AF035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789831" y="8630445"/>
              <a:ext cx="1952222" cy="1952222"/>
            </a:xfrm>
            <a:prstGeom prst="rect">
              <a:avLst/>
            </a:prstGeom>
          </p:spPr>
        </p:pic>
        <p:pic>
          <p:nvPicPr>
            <p:cNvPr id="24" name="Grafik 23" descr="Übertragen mit einfarbiger Füllung">
              <a:extLst>
                <a:ext uri="{FF2B5EF4-FFF2-40B4-BE49-F238E27FC236}">
                  <a16:creationId xmlns:a16="http://schemas.microsoft.com/office/drawing/2014/main" id="{183E867C-D761-3F84-1BD5-705DB88ED8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4275783" y="9067714"/>
              <a:ext cx="1382854" cy="1382854"/>
            </a:xfrm>
            <a:prstGeom prst="rect">
              <a:avLst/>
            </a:prstGeom>
          </p:spPr>
        </p:pic>
        <p:pic>
          <p:nvPicPr>
            <p:cNvPr id="25" name="Grafik 24" descr="Müll-verboten-Zeichen mit einfarbiger Füllung">
              <a:extLst>
                <a:ext uri="{FF2B5EF4-FFF2-40B4-BE49-F238E27FC236}">
                  <a16:creationId xmlns:a16="http://schemas.microsoft.com/office/drawing/2014/main" id="{6AB763AA-5F64-8E47-B664-A9F3E7F21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5553612" y="6367426"/>
              <a:ext cx="1178933" cy="1178933"/>
            </a:xfrm>
            <a:prstGeom prst="rect">
              <a:avLst/>
            </a:prstGeom>
          </p:spPr>
        </p:pic>
        <p:pic>
          <p:nvPicPr>
            <p:cNvPr id="26" name="Grafik 25" descr="Welle mit einfarbiger Füllung">
              <a:extLst>
                <a:ext uri="{FF2B5EF4-FFF2-40B4-BE49-F238E27FC236}">
                  <a16:creationId xmlns:a16="http://schemas.microsoft.com/office/drawing/2014/main" id="{A53D0630-91E5-438B-F645-2321C011C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5800715" y="7635731"/>
              <a:ext cx="1373804" cy="1373804"/>
            </a:xfrm>
            <a:prstGeom prst="rect">
              <a:avLst/>
            </a:prstGeom>
          </p:spPr>
        </p:pic>
        <p:pic>
          <p:nvPicPr>
            <p:cNvPr id="27" name="Grafik 26" descr="Herz, pulsierend mit einfarbiger Füllung">
              <a:extLst>
                <a:ext uri="{FF2B5EF4-FFF2-40B4-BE49-F238E27FC236}">
                  <a16:creationId xmlns:a16="http://schemas.microsoft.com/office/drawing/2014/main" id="{197B210C-AC1D-3F39-C32A-FA71A671C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1998185" y="10212538"/>
              <a:ext cx="1373805" cy="1373804"/>
            </a:xfrm>
            <a:prstGeom prst="rect">
              <a:avLst/>
            </a:prstGeom>
          </p:spPr>
        </p:pic>
        <p:pic>
          <p:nvPicPr>
            <p:cNvPr id="28" name="Grafik 27" descr="Tornado mit einfarbiger Füllung">
              <a:extLst>
                <a:ext uri="{FF2B5EF4-FFF2-40B4-BE49-F238E27FC236}">
                  <a16:creationId xmlns:a16="http://schemas.microsoft.com/office/drawing/2014/main" id="{84BBAED0-0470-B182-6A2E-816A1394A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2713119" y="7246977"/>
              <a:ext cx="1178933" cy="1178933"/>
            </a:xfrm>
            <a:prstGeom prst="rect">
              <a:avLst/>
            </a:prstGeom>
          </p:spPr>
        </p:pic>
        <p:pic>
          <p:nvPicPr>
            <p:cNvPr id="29" name="Grafik 28" descr="Sonne mit einfarbiger Füllung">
              <a:extLst>
                <a:ext uri="{FF2B5EF4-FFF2-40B4-BE49-F238E27FC236}">
                  <a16:creationId xmlns:a16="http://schemas.microsoft.com/office/drawing/2014/main" id="{E4C2BF8D-D619-2C72-85B1-F5E41501F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7724591" y="7552042"/>
              <a:ext cx="992167" cy="992166"/>
            </a:xfrm>
            <a:prstGeom prst="rect">
              <a:avLst/>
            </a:prstGeom>
          </p:spPr>
        </p:pic>
        <p:pic>
          <p:nvPicPr>
            <p:cNvPr id="30" name="Grafik 29" descr="Thermometer mit einfarbiger Füllung">
              <a:extLst>
                <a:ext uri="{FF2B5EF4-FFF2-40B4-BE49-F238E27FC236}">
                  <a16:creationId xmlns:a16="http://schemas.microsoft.com/office/drawing/2014/main" id="{A3C9D4B6-F123-22B6-D06B-3979263DD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18363599" y="7452823"/>
              <a:ext cx="645848" cy="645848"/>
            </a:xfrm>
            <a:prstGeom prst="rect">
              <a:avLst/>
            </a:prstGeom>
          </p:spPr>
        </p:pic>
        <p:pic>
          <p:nvPicPr>
            <p:cNvPr id="31" name="Grafik 30" descr="Auto mit einfarbiger Füllung">
              <a:extLst>
                <a:ext uri="{FF2B5EF4-FFF2-40B4-BE49-F238E27FC236}">
                  <a16:creationId xmlns:a16="http://schemas.microsoft.com/office/drawing/2014/main" id="{9CE5893D-39B3-D162-4D9D-854D8796A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13650878" y="6442997"/>
              <a:ext cx="1332750" cy="1332750"/>
            </a:xfrm>
            <a:prstGeom prst="rect">
              <a:avLst/>
            </a:prstGeom>
          </p:spPr>
        </p:pic>
        <p:pic>
          <p:nvPicPr>
            <p:cNvPr id="32" name="Grafik 31" descr="Regenwald mit einfarbiger Füllung">
              <a:extLst>
                <a:ext uri="{FF2B5EF4-FFF2-40B4-BE49-F238E27FC236}">
                  <a16:creationId xmlns:a16="http://schemas.microsoft.com/office/drawing/2014/main" id="{D381802E-AC43-DB74-10D9-E7EC33584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15611742" y="11514958"/>
              <a:ext cx="1332750" cy="1332750"/>
            </a:xfrm>
            <a:prstGeom prst="rect">
              <a:avLst/>
            </a:prstGeom>
          </p:spPr>
        </p:pic>
        <p:pic>
          <p:nvPicPr>
            <p:cNvPr id="33" name="Grafik 32" descr="Regenschirm mit einfarbiger Füllung">
              <a:extLst>
                <a:ext uri="{FF2B5EF4-FFF2-40B4-BE49-F238E27FC236}">
                  <a16:creationId xmlns:a16="http://schemas.microsoft.com/office/drawing/2014/main" id="{E6840351-1277-3B95-7E19-E05173092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16116138" y="10775754"/>
              <a:ext cx="1332750" cy="1332750"/>
            </a:xfrm>
            <a:prstGeom prst="rect">
              <a:avLst/>
            </a:prstGeom>
          </p:spPr>
        </p:pic>
      </p:grpSp>
      <p:pic>
        <p:nvPicPr>
          <p:cNvPr id="38" name="Grafik 37" descr="Benutzer mit einfarbiger Füllung">
            <a:extLst>
              <a:ext uri="{FF2B5EF4-FFF2-40B4-BE49-F238E27FC236}">
                <a16:creationId xmlns:a16="http://schemas.microsoft.com/office/drawing/2014/main" id="{9B1FE004-EEA3-94FD-BBD5-896F3DB5471B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952630" y="2751191"/>
            <a:ext cx="1609995" cy="1609995"/>
          </a:xfrm>
          <a:prstGeom prst="rect">
            <a:avLst/>
          </a:prstGeom>
        </p:spPr>
      </p:pic>
      <p:pic>
        <p:nvPicPr>
          <p:cNvPr id="40" name="Grafik 39" descr="Start mit einfarbiger Füllung">
            <a:extLst>
              <a:ext uri="{FF2B5EF4-FFF2-40B4-BE49-F238E27FC236}">
                <a16:creationId xmlns:a16="http://schemas.microsoft.com/office/drawing/2014/main" id="{19274EB8-E820-942F-BA7D-401F9210D293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4030859" y="1513774"/>
            <a:ext cx="859708" cy="859708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3099EE51-BF36-8188-1A8A-0D7169EADD35}"/>
              </a:ext>
            </a:extLst>
          </p:cNvPr>
          <p:cNvSpPr txBox="1"/>
          <p:nvPr/>
        </p:nvSpPr>
        <p:spPr>
          <a:xfrm>
            <a:off x="452761" y="506027"/>
            <a:ext cx="1834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Gesellschaftliche-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BCAA5B7-9341-9781-BD42-697637272E2F}"/>
              </a:ext>
            </a:extLst>
          </p:cNvPr>
          <p:cNvSpPr txBox="1"/>
          <p:nvPr/>
        </p:nvSpPr>
        <p:spPr>
          <a:xfrm>
            <a:off x="6714813" y="506027"/>
            <a:ext cx="2141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Umwelt-Verhältnisse</a:t>
            </a:r>
          </a:p>
        </p:txBody>
      </p:sp>
    </p:spTree>
    <p:extLst>
      <p:ext uri="{BB962C8B-B14F-4D97-AF65-F5344CB8AC3E}">
        <p14:creationId xmlns:p14="http://schemas.microsoft.com/office/powerpoint/2010/main" val="258008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4E8D7F-A550-4AC2-F52B-2AD2BB05D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845" y="1643224"/>
            <a:ext cx="7772400" cy="2387600"/>
          </a:xfrm>
        </p:spPr>
        <p:txBody>
          <a:bodyPr/>
          <a:lstStyle/>
          <a:p>
            <a:r>
              <a:rPr lang="de-DE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Küstenfeuchtgebiete</a:t>
            </a:r>
            <a:br>
              <a:rPr lang="de-DE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</a:br>
            <a:r>
              <a:rPr lang="de-DE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 den USA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DEE4E71-724C-D5D9-BF3C-B81181CD79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0351" y="4989174"/>
            <a:ext cx="6858000" cy="1655762"/>
          </a:xfrm>
        </p:spPr>
        <p:txBody>
          <a:bodyPr>
            <a:normAutofit/>
          </a:bodyPr>
          <a:lstStyle/>
          <a:p>
            <a:pPr algn="ctr"/>
            <a:r>
              <a:rPr lang="de-DE" sz="2000" dirty="0">
                <a:solidFill>
                  <a:schemeClr val="bg1"/>
                </a:solidFill>
              </a:rPr>
              <a:t>Albert-Ludwigs-Universität Freiburg</a:t>
            </a:r>
          </a:p>
          <a:p>
            <a:pPr algn="ctr"/>
            <a:r>
              <a:rPr lang="de-DE" sz="2000" dirty="0">
                <a:solidFill>
                  <a:schemeClr val="bg1"/>
                </a:solidFill>
              </a:rPr>
              <a:t>Regionale Geographie Europa und andere Kontinente</a:t>
            </a:r>
          </a:p>
          <a:p>
            <a:pPr algn="ctr"/>
            <a:r>
              <a:rPr lang="de-DE" sz="2000" dirty="0">
                <a:solidFill>
                  <a:schemeClr val="bg1"/>
                </a:solidFill>
              </a:rPr>
              <a:t>Von Anna-Louisa Spielmann</a:t>
            </a:r>
          </a:p>
          <a:p>
            <a:pPr algn="ctr"/>
            <a:r>
              <a:rPr lang="de-DE" sz="2000" dirty="0">
                <a:solidFill>
                  <a:schemeClr val="bg1"/>
                </a:solidFill>
              </a:rPr>
              <a:t>WS 22/23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7E0C17A-9AE2-0525-1742-EE24ACABCE14}"/>
              </a:ext>
            </a:extLst>
          </p:cNvPr>
          <p:cNvSpPr txBox="1"/>
          <p:nvPr/>
        </p:nvSpPr>
        <p:spPr>
          <a:xfrm>
            <a:off x="0" y="6644936"/>
            <a:ext cx="82109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https://2.bp.blogspot.com/-wrHwR6T8y3w/V938HCDpPMI/AAAAAAAAA58/DLbJXukhVX8HJxGFdHx9mL0-kq7kCb2ewCLcB/s1600/_greatdismalswamp.jpg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4868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2CC10EE-73A2-DBB0-D220-CBA49BB86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64" y="0"/>
            <a:ext cx="8982872" cy="679704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E2D49C45-6D00-BD70-6141-3FEF7C4EA3A1}"/>
              </a:ext>
            </a:extLst>
          </p:cNvPr>
          <p:cNvSpPr txBox="1"/>
          <p:nvPr/>
        </p:nvSpPr>
        <p:spPr>
          <a:xfrm>
            <a:off x="80564" y="6581001"/>
            <a:ext cx="8861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EPA </a:t>
            </a:r>
            <a:r>
              <a:rPr lang="de-DE" sz="1200" dirty="0" err="1"/>
              <a:t>What</a:t>
            </a:r>
            <a:r>
              <a:rPr lang="de-DE" sz="1200" dirty="0"/>
              <a:t> </a:t>
            </a:r>
            <a:r>
              <a:rPr lang="de-DE" sz="1200" dirty="0" err="1"/>
              <a:t>are</a:t>
            </a:r>
            <a:r>
              <a:rPr lang="de-DE" sz="1200" dirty="0"/>
              <a:t> </a:t>
            </a:r>
            <a:r>
              <a:rPr lang="de-DE" sz="1200" dirty="0" err="1"/>
              <a:t>coastal</a:t>
            </a:r>
            <a:r>
              <a:rPr lang="de-DE" sz="1200" dirty="0"/>
              <a:t> </a:t>
            </a:r>
            <a:r>
              <a:rPr lang="de-DE" sz="1200" dirty="0" err="1"/>
              <a:t>wetlands</a:t>
            </a:r>
            <a:r>
              <a:rPr lang="de-DE" sz="1200" dirty="0"/>
              <a:t>, &lt;https://www.epa.gov/sites/default/files/styles/large/public/2015-04/newmap_large.jpg?itok=she7VRBL&gt;.</a:t>
            </a:r>
          </a:p>
        </p:txBody>
      </p:sp>
    </p:spTree>
    <p:extLst>
      <p:ext uri="{BB962C8B-B14F-4D97-AF65-F5344CB8AC3E}">
        <p14:creationId xmlns:p14="http://schemas.microsoft.com/office/powerpoint/2010/main" val="1365324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72888B9-9859-0857-1847-99BC4A8D8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51" y="731013"/>
            <a:ext cx="2735987" cy="539597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D88656A-43C8-4438-2B28-4BC73BD52CBE}"/>
              </a:ext>
            </a:extLst>
          </p:cNvPr>
          <p:cNvSpPr txBox="1"/>
          <p:nvPr/>
        </p:nvSpPr>
        <p:spPr>
          <a:xfrm>
            <a:off x="106497" y="6676008"/>
            <a:ext cx="75632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Aus </a:t>
            </a:r>
            <a:r>
              <a:rPr lang="en-US" sz="1000" i="1" dirty="0"/>
              <a:t>Status and Trends of Wetlands IN THE COASTAL WATERSHEDS OF THE CONTERMINOUS UNITED STATES 2004 to 2009</a:t>
            </a:r>
            <a:r>
              <a:rPr lang="en-US" sz="1000" dirty="0"/>
              <a:t>, Dahl und Stedman.</a:t>
            </a:r>
            <a:endParaRPr lang="de-DE" sz="1000" dirty="0"/>
          </a:p>
          <a:p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1DF9BB65-75CF-09F1-A78C-D19904A9B572}"/>
              </a:ext>
            </a:extLst>
          </p:cNvPr>
          <p:cNvGrpSpPr/>
          <p:nvPr/>
        </p:nvGrpSpPr>
        <p:grpSpPr>
          <a:xfrm>
            <a:off x="3888141" y="668869"/>
            <a:ext cx="4972050" cy="4914900"/>
            <a:chOff x="3888142" y="731013"/>
            <a:chExt cx="4972050" cy="491490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C8F76782-8617-E249-0108-42EAA9D10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8142" y="731013"/>
              <a:ext cx="4972050" cy="4914900"/>
            </a:xfrm>
            <a:prstGeom prst="rect">
              <a:avLst/>
            </a:prstGeom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6728AB28-4EB6-2825-61A5-5813F180B980}"/>
                </a:ext>
              </a:extLst>
            </p:cNvPr>
            <p:cNvSpPr/>
            <p:nvPr/>
          </p:nvSpPr>
          <p:spPr>
            <a:xfrm>
              <a:off x="5805996" y="731013"/>
              <a:ext cx="2148396" cy="5473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898763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94A2F370-B4A1-92D0-C7CD-FC0AD5B883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762" b="17655"/>
          <a:stretch/>
        </p:blipFill>
        <p:spPr>
          <a:xfrm>
            <a:off x="121701" y="131147"/>
            <a:ext cx="5787583" cy="3576577"/>
          </a:xfr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FCEF092-A9CF-682F-3461-AC3EDDB80DE5}"/>
              </a:ext>
            </a:extLst>
          </p:cNvPr>
          <p:cNvSpPr txBox="1"/>
          <p:nvPr/>
        </p:nvSpPr>
        <p:spPr>
          <a:xfrm>
            <a:off x="0" y="20875"/>
            <a:ext cx="81275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err="1"/>
              <a:t>Wetland</a:t>
            </a:r>
            <a:r>
              <a:rPr lang="de-DE" sz="1100" dirty="0"/>
              <a:t> </a:t>
            </a:r>
            <a:r>
              <a:rPr lang="de-DE" sz="1100" dirty="0" err="1"/>
              <a:t>gains</a:t>
            </a:r>
            <a:r>
              <a:rPr lang="de-DE" sz="1100" dirty="0"/>
              <a:t> and </a:t>
            </a:r>
            <a:r>
              <a:rPr lang="de-DE" sz="1100" dirty="0" err="1"/>
              <a:t>losses</a:t>
            </a:r>
            <a:r>
              <a:rPr lang="de-DE" sz="1100" dirty="0"/>
              <a:t> in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coastal</a:t>
            </a:r>
            <a:r>
              <a:rPr lang="de-DE" sz="1100" dirty="0"/>
              <a:t> </a:t>
            </a:r>
            <a:r>
              <a:rPr lang="de-DE" sz="1100" dirty="0" err="1"/>
              <a:t>watersheds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each</a:t>
            </a:r>
            <a:r>
              <a:rPr lang="de-DE" sz="1100" dirty="0"/>
              <a:t> </a:t>
            </a:r>
            <a:r>
              <a:rPr lang="de-DE" sz="1100" dirty="0" err="1"/>
              <a:t>coastal</a:t>
            </a:r>
            <a:r>
              <a:rPr lang="de-DE" sz="1100" dirty="0"/>
              <a:t> </a:t>
            </a:r>
            <a:r>
              <a:rPr lang="de-DE" sz="1100" dirty="0" err="1"/>
              <a:t>region</a:t>
            </a:r>
            <a:r>
              <a:rPr lang="de-DE" sz="1100" dirty="0"/>
              <a:t> </a:t>
            </a:r>
            <a:r>
              <a:rPr lang="de-DE" sz="1100" dirty="0" err="1"/>
              <a:t>betwenn</a:t>
            </a:r>
            <a:r>
              <a:rPr lang="de-DE" sz="1100" dirty="0"/>
              <a:t> 2004 and 2009, </a:t>
            </a:r>
            <a:r>
              <a:rPr lang="de-DE" sz="1100" dirty="0" err="1"/>
              <a:t>as</a:t>
            </a:r>
            <a:r>
              <a:rPr lang="de-DE" sz="1100" dirty="0"/>
              <a:t> </a:t>
            </a:r>
            <a:r>
              <a:rPr lang="de-DE" sz="1100" dirty="0" err="1"/>
              <a:t>depicted</a:t>
            </a:r>
            <a:r>
              <a:rPr lang="de-DE" sz="1100" dirty="0"/>
              <a:t> in Dahl ans </a:t>
            </a:r>
            <a:r>
              <a:rPr lang="de-DE" sz="1100" dirty="0" err="1"/>
              <a:t>Stedman</a:t>
            </a:r>
            <a:r>
              <a:rPr lang="de-DE" sz="1100" dirty="0"/>
              <a:t>, 2013.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2FB27E2D-0FE0-252D-EA5E-3532B9CCCE9B}"/>
              </a:ext>
            </a:extLst>
          </p:cNvPr>
          <p:cNvGrpSpPr/>
          <p:nvPr/>
        </p:nvGrpSpPr>
        <p:grpSpPr>
          <a:xfrm>
            <a:off x="2706146" y="3707724"/>
            <a:ext cx="6316153" cy="3263392"/>
            <a:chOff x="3681898" y="3718815"/>
            <a:chExt cx="6316153" cy="3263392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931177FE-208B-6CAE-451E-E2E89BAF01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369" t="2285" r="4088" b="18337"/>
            <a:stretch/>
          </p:blipFill>
          <p:spPr>
            <a:xfrm>
              <a:off x="4051138" y="3718815"/>
              <a:ext cx="4768771" cy="2994087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F330251E-E947-0A01-14EC-6A9F8070C5F5}"/>
                </a:ext>
              </a:extLst>
            </p:cNvPr>
            <p:cNvSpPr txBox="1"/>
            <p:nvPr/>
          </p:nvSpPr>
          <p:spPr>
            <a:xfrm>
              <a:off x="3681898" y="6582097"/>
              <a:ext cx="63161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00" dirty="0" err="1"/>
                <a:t>Changes</a:t>
              </a:r>
              <a:r>
                <a:rPr lang="de-DE" sz="1000" dirty="0"/>
                <a:t> in </a:t>
              </a:r>
              <a:r>
                <a:rPr lang="de-DE" sz="1000" dirty="0" err="1"/>
                <a:t>population</a:t>
              </a:r>
              <a:r>
                <a:rPr lang="de-DE" sz="1000" dirty="0"/>
                <a:t> </a:t>
              </a:r>
              <a:r>
                <a:rPr lang="de-DE" sz="1000" dirty="0" err="1"/>
                <a:t>density</a:t>
              </a:r>
              <a:r>
                <a:rPr lang="de-DE" sz="1000" dirty="0"/>
                <a:t> in </a:t>
              </a:r>
              <a:r>
                <a:rPr lang="de-DE" sz="1000" dirty="0" err="1"/>
                <a:t>the</a:t>
              </a:r>
              <a:r>
                <a:rPr lang="de-DE" sz="1000" dirty="0"/>
                <a:t> </a:t>
              </a:r>
              <a:r>
                <a:rPr lang="de-DE" sz="1000" dirty="0" err="1"/>
                <a:t>conterminous</a:t>
              </a:r>
              <a:r>
                <a:rPr lang="de-DE" sz="1000" dirty="0"/>
                <a:t> United States </a:t>
              </a:r>
              <a:r>
                <a:rPr lang="de-DE" sz="1000" dirty="0" err="1"/>
                <a:t>from</a:t>
              </a:r>
              <a:r>
                <a:rPr lang="de-DE" sz="1000" dirty="0"/>
                <a:t> 1970 </a:t>
              </a:r>
              <a:r>
                <a:rPr lang="de-DE" sz="1000" dirty="0" err="1"/>
                <a:t>to</a:t>
              </a:r>
              <a:r>
                <a:rPr lang="de-DE" sz="1000" dirty="0"/>
                <a:t> 2010. Data </a:t>
              </a:r>
              <a:r>
                <a:rPr lang="de-DE" sz="1000" dirty="0" err="1"/>
                <a:t>adapted</a:t>
              </a:r>
              <a:r>
                <a:rPr lang="de-DE" sz="1000" dirty="0"/>
                <a:t> </a:t>
              </a:r>
              <a:r>
                <a:rPr lang="de-DE" sz="1000" dirty="0" err="1"/>
                <a:t>from</a:t>
              </a:r>
              <a:r>
                <a:rPr lang="de-DE" sz="1000" dirty="0"/>
                <a:t> NOAA, 2012.</a:t>
              </a:r>
            </a:p>
            <a:p>
              <a:endParaRPr lang="de-DE" sz="1000" dirty="0"/>
            </a:p>
          </p:txBody>
        </p:sp>
      </p:grpSp>
      <p:sp>
        <p:nvSpPr>
          <p:cNvPr id="10" name="Pfeil: nach unten gekrümmt 9">
            <a:extLst>
              <a:ext uri="{FF2B5EF4-FFF2-40B4-BE49-F238E27FC236}">
                <a16:creationId xmlns:a16="http://schemas.microsoft.com/office/drawing/2014/main" id="{F4103BE5-52FF-28D9-7D9F-36F280FADD6D}"/>
              </a:ext>
            </a:extLst>
          </p:cNvPr>
          <p:cNvSpPr/>
          <p:nvPr/>
        </p:nvSpPr>
        <p:spPr>
          <a:xfrm rot="2611569">
            <a:off x="4584651" y="1203462"/>
            <a:ext cx="3387746" cy="1786351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E6DDA6B-D24E-AEFF-A5E0-08589CFC8AE2}"/>
              </a:ext>
            </a:extLst>
          </p:cNvPr>
          <p:cNvSpPr txBox="1"/>
          <p:nvPr/>
        </p:nvSpPr>
        <p:spPr>
          <a:xfrm rot="16200000">
            <a:off x="5693217" y="3169543"/>
            <a:ext cx="680667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Aus </a:t>
            </a:r>
            <a:r>
              <a:rPr lang="en-US" sz="900" dirty="0"/>
              <a:t>Status and Trends of Wetlands IN THE COASTAL WATERSHEDS OF THE CONTERMINOUS UNITED STATES 2004 to 2009, Dahl und Stedman.</a:t>
            </a:r>
            <a:endParaRPr lang="de-DE" sz="900" dirty="0"/>
          </a:p>
        </p:txBody>
      </p:sp>
    </p:spTree>
    <p:extLst>
      <p:ext uri="{BB962C8B-B14F-4D97-AF65-F5344CB8AC3E}">
        <p14:creationId xmlns:p14="http://schemas.microsoft.com/office/powerpoint/2010/main" val="929141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B121E57B-B6C1-4EEE-612F-6F90E1492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964"/>
            <a:ext cx="9144000" cy="644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239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177</Words>
  <Application>Microsoft Office PowerPoint</Application>
  <PresentationFormat>Bildschirmpräsentation (4:3)</PresentationFormat>
  <Paragraphs>14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</vt:lpstr>
      <vt:lpstr>PowerPoint-Präsentation</vt:lpstr>
      <vt:lpstr>Küstenfeuchtgebiete in den USA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Küstenfeuchtgebiete</dc:title>
  <dc:creator>Anna-Louisa Spielmann</dc:creator>
  <cp:lastModifiedBy>Anna-Louisa Spielmann</cp:lastModifiedBy>
  <cp:revision>12</cp:revision>
  <dcterms:created xsi:type="dcterms:W3CDTF">2022-11-22T10:08:06Z</dcterms:created>
  <dcterms:modified xsi:type="dcterms:W3CDTF">2022-11-24T14:09:40Z</dcterms:modified>
</cp:coreProperties>
</file>

<file path=docProps/thumbnail.jpeg>
</file>